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%20PLUG\Document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%20PLUG\Document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%20PLUG\Documents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%20PLUG\Documents\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%20PLUG\Documents\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%20PLUG\Documents\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[Book1.xlsx]Sheet2!PivotTable2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cap="all" spc="120" normalizeH="0" baseline="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120" normalizeH="0" baseline="0">
                <a:solidFill>
                  <a:sysClr val="window" lastClr="FFFFFF"/>
                </a:solidFill>
                <a:latin typeface="+mn-lt"/>
                <a:ea typeface="+mn-ea"/>
                <a:cs typeface="+mn-cs"/>
              </a:rPr>
              <a:t>Top 5 countries with the most confirmed cases</a:t>
            </a:r>
          </a:p>
        </c:rich>
      </c:tx>
      <c:layout>
        <c:manualLayout>
          <c:xMode val="edge"/>
          <c:yMode val="edge"/>
          <c:x val="0.24297926290609451"/>
          <c:y val="9.10592867978845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cap="all" spc="120" normalizeH="0" baseline="0">
              <a:solidFill>
                <a:sysClr val="window" lastClr="FFFFF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bg1"/>
          </a:solidFill>
          <a:ln>
            <a:noFill/>
          </a:ln>
          <a:effectLst/>
        </c:spPr>
      </c:pivotFmt>
      <c:pivotFmt>
        <c:idx val="4"/>
        <c:spPr>
          <a:solidFill>
            <a:schemeClr val="bg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1"/>
          </a:solidFill>
          <a:ln>
            <a:noFill/>
          </a:ln>
          <a:effectLst/>
        </c:spPr>
      </c:pivotFmt>
      <c:pivotFmt>
        <c:idx val="6"/>
        <c:spPr>
          <a:solidFill>
            <a:schemeClr val="bg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1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4.6413502109704644E-2"/>
          <c:y val="0.1207143444676253"/>
          <c:w val="0.90717299578059074"/>
          <c:h val="0.705246726637802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60-43BD-923B-3DCEC0E2BD0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Sheet2!$A$4:$A$9</c:f>
              <c:strCache>
                <c:ptCount val="5"/>
                <c:pt idx="0">
                  <c:v>US</c:v>
                </c:pt>
                <c:pt idx="1">
                  <c:v>India</c:v>
                </c:pt>
                <c:pt idx="2">
                  <c:v>Brazil</c:v>
                </c:pt>
                <c:pt idx="3">
                  <c:v>France</c:v>
                </c:pt>
                <c:pt idx="4">
                  <c:v>Germany</c:v>
                </c:pt>
              </c:strCache>
            </c:strRef>
          </c:cat>
          <c:val>
            <c:numRef>
              <c:f>Sheet2!$B$4:$B$9</c:f>
              <c:numCache>
                <c:formatCode>_(* #,##0_);_(* \(#,##0\);_(* "-"??_);_(@_)</c:formatCode>
                <c:ptCount val="5"/>
                <c:pt idx="0">
                  <c:v>96065161</c:v>
                </c:pt>
                <c:pt idx="1">
                  <c:v>44568114</c:v>
                </c:pt>
                <c:pt idx="2">
                  <c:v>34624427</c:v>
                </c:pt>
                <c:pt idx="3">
                  <c:v>34110990</c:v>
                </c:pt>
                <c:pt idx="4">
                  <c:v>32952050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60-43BD-923B-3DCEC0E2BD0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4318127"/>
        <c:axId val="1234316047"/>
      </c:barChart>
      <c:catAx>
        <c:axId val="1234318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316047"/>
        <c:crosses val="autoZero"/>
        <c:auto val="1"/>
        <c:lblAlgn val="ctr"/>
        <c:lblOffset val="100"/>
        <c:noMultiLvlLbl val="0"/>
      </c:catAx>
      <c:valAx>
        <c:axId val="1234316047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1234318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Confirmed cases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Sheet2!$J$8</c:f>
              <c:strCache>
                <c:ptCount val="1"/>
                <c:pt idx="0">
                  <c:v>Confirmed</c:v>
                </c:pt>
              </c:strCache>
            </c:strRef>
          </c:tx>
          <c:spPr>
            <a:ln w="22225" cap="sq">
              <a:solidFill>
                <a:schemeClr val="bg1"/>
              </a:solidFill>
              <a:bevel/>
            </a:ln>
            <a:effectLst/>
          </c:spPr>
          <c:marker>
            <c:symbol val="diamond"/>
            <c:size val="6"/>
            <c:spPr>
              <a:solidFill>
                <a:srgbClr val="FF3300"/>
              </a:solidFill>
              <a:ln w="9525">
                <a:solidFill>
                  <a:srgbClr val="FF3300"/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0.16136112257038485"/>
                  <c:y val="-4.71790353401293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078-455D-9C76-0A42E2B859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Sheet2!$I$9:$I$11</c:f>
              <c:strCach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strCache>
            </c:strRef>
          </c:cat>
          <c:val>
            <c:numRef>
              <c:f>Sheet2!$J$9:$J$11</c:f>
              <c:numCache>
                <c:formatCode>_(* #,##0_);_(* \(#,##0\);_(* "-"??_);_(@_)</c:formatCode>
                <c:ptCount val="3"/>
                <c:pt idx="0">
                  <c:v>20221639</c:v>
                </c:pt>
                <c:pt idx="1">
                  <c:v>34690608</c:v>
                </c:pt>
                <c:pt idx="2">
                  <c:v>41152914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78-455D-9C76-0A42E2B859D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65491584"/>
        <c:axId val="465465376"/>
      </c:lineChart>
      <c:catAx>
        <c:axId val="46549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465376"/>
        <c:crosses val="autoZero"/>
        <c:auto val="1"/>
        <c:lblAlgn val="ctr"/>
        <c:lblOffset val="100"/>
        <c:noMultiLvlLbl val="0"/>
      </c:catAx>
      <c:valAx>
        <c:axId val="465465376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65491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[Book1.xlsx]Sheet2!PivotTable3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cap="all" spc="120" normalizeH="0" baseline="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120" normalizeH="0" baseline="0" dirty="0">
                <a:solidFill>
                  <a:sysClr val="window" lastClr="FFFFFF"/>
                </a:solidFill>
                <a:latin typeface="+mn-lt"/>
                <a:ea typeface="+mn-ea"/>
                <a:cs typeface="+mn-cs"/>
              </a:rPr>
              <a:t>Top 5 countries with the most deaths</a:t>
            </a:r>
          </a:p>
        </c:rich>
      </c:tx>
      <c:layout>
        <c:manualLayout>
          <c:xMode val="edge"/>
          <c:yMode val="edge"/>
          <c:x val="0.2396848640022447"/>
          <c:y val="7.31025165971900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cap="all" spc="120" normalizeH="0" baseline="0">
              <a:solidFill>
                <a:sysClr val="window" lastClr="FFFFF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bg1"/>
          </a:solidFill>
          <a:ln>
            <a:noFill/>
          </a:ln>
          <a:effectLst/>
        </c:spPr>
      </c:pivotFmt>
      <c:pivotFmt>
        <c:idx val="4"/>
        <c:spPr>
          <a:solidFill>
            <a:schemeClr val="bg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1"/>
          </a:solidFill>
          <a:ln>
            <a:noFill/>
          </a:ln>
          <a:effectLst/>
        </c:spPr>
      </c:pivotFmt>
      <c:pivotFmt>
        <c:idx val="6"/>
        <c:spPr>
          <a:solidFill>
            <a:schemeClr val="bg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1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4.4824775876120618E-2"/>
          <c:y val="0.25997915701713759"/>
          <c:w val="0.91035044824775879"/>
          <c:h val="0.539024239617106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12E-4788-8CD6-B0F8919CD7E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Sheet2!$A$19:$A$24</c:f>
              <c:strCache>
                <c:ptCount val="5"/>
                <c:pt idx="0">
                  <c:v>US</c:v>
                </c:pt>
                <c:pt idx="1">
                  <c:v>Brazil</c:v>
                </c:pt>
                <c:pt idx="2">
                  <c:v>India</c:v>
                </c:pt>
                <c:pt idx="3">
                  <c:v>Russia</c:v>
                </c:pt>
                <c:pt idx="4">
                  <c:v>Mexico</c:v>
                </c:pt>
              </c:strCache>
            </c:strRef>
          </c:cat>
          <c:val>
            <c:numRef>
              <c:f>Sheet2!$B$19:$B$24</c:f>
              <c:numCache>
                <c:formatCode>_(* #,##0_);_(* \(#,##0\);_(* "-"??_);_(@_)</c:formatCode>
                <c:ptCount val="5"/>
                <c:pt idx="0">
                  <c:v>1056409</c:v>
                </c:pt>
                <c:pt idx="1">
                  <c:v>685750</c:v>
                </c:pt>
                <c:pt idx="2">
                  <c:v>528510</c:v>
                </c:pt>
                <c:pt idx="3">
                  <c:v>378840</c:v>
                </c:pt>
                <c:pt idx="4">
                  <c:v>330043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2E-4788-8CD6-B0F8919CD7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5476192"/>
        <c:axId val="465479936"/>
      </c:barChart>
      <c:catAx>
        <c:axId val="46547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479936"/>
        <c:crosses val="autoZero"/>
        <c:auto val="1"/>
        <c:lblAlgn val="ctr"/>
        <c:lblOffset val="100"/>
        <c:noMultiLvlLbl val="0"/>
      </c:catAx>
      <c:valAx>
        <c:axId val="465479936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65476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Deaths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Sheet2!$J$14</c:f>
              <c:strCache>
                <c:ptCount val="1"/>
                <c:pt idx="0">
                  <c:v>Deaths</c:v>
                </c:pt>
              </c:strCache>
            </c:strRef>
          </c:tx>
          <c:spPr>
            <a:ln w="22225" cap="rnd">
              <a:solidFill>
                <a:schemeClr val="bg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FF3300"/>
              </a:solidFill>
              <a:ln w="9525">
                <a:solidFill>
                  <a:srgbClr val="FF3300"/>
                </a:solidFill>
                <a:round/>
              </a:ln>
              <a:effectLst/>
            </c:spPr>
          </c:marker>
          <c:dLbls>
            <c:dLbl>
              <c:idx val="2"/>
              <c:layout>
                <c:manualLayout>
                  <c:x val="-5.488888888888889E-2"/>
                  <c:y val="-5.19004706564653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BF9-4F23-A112-DB7F1DC848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Sheet2!$I$15:$I$17</c:f>
              <c:strCach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strCache>
            </c:strRef>
          </c:cat>
          <c:val>
            <c:numRef>
              <c:f>Sheet2!$J$15:$J$17</c:f>
              <c:numCache>
                <c:formatCode>_(* #,##0_);_(* \(#,##0\);_(* "-"??_);_(@_)</c:formatCode>
                <c:ptCount val="3"/>
                <c:pt idx="0">
                  <c:v>350544</c:v>
                </c:pt>
                <c:pt idx="1">
                  <c:v>475061</c:v>
                </c:pt>
                <c:pt idx="2">
                  <c:v>230804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BF9-4F23-A112-DB7F1DC848E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68140416"/>
        <c:axId val="468137504"/>
      </c:lineChart>
      <c:catAx>
        <c:axId val="46814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137504"/>
        <c:crosses val="autoZero"/>
        <c:auto val="1"/>
        <c:lblAlgn val="ctr"/>
        <c:lblOffset val="100"/>
        <c:noMultiLvlLbl val="0"/>
      </c:catAx>
      <c:valAx>
        <c:axId val="468137504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468140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[Book1.xlsx]Sheet2!PivotTable6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cap="all" baseline="0" dirty="0">
                <a:effectLst/>
              </a:rPr>
              <a:t>Top 5 countries with the most </a:t>
            </a:r>
            <a:r>
              <a:rPr lang="en-US" sz="1800" b="1" i="0" cap="all" baseline="0" dirty="0" err="1">
                <a:effectLst/>
              </a:rPr>
              <a:t>rECOVERED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Sheet2!$H$28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D-4546-BE63-9E4C31D832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Sheet2!$G$29:$G$34</c:f>
              <c:strCache>
                <c:ptCount val="5"/>
                <c:pt idx="0">
                  <c:v>India</c:v>
                </c:pt>
                <c:pt idx="1">
                  <c:v>Brazil</c:v>
                </c:pt>
                <c:pt idx="2">
                  <c:v>US</c:v>
                </c:pt>
                <c:pt idx="3">
                  <c:v>Russia</c:v>
                </c:pt>
                <c:pt idx="4">
                  <c:v>Turkey</c:v>
                </c:pt>
              </c:strCache>
            </c:strRef>
          </c:cat>
          <c:val>
            <c:numRef>
              <c:f>Sheet2!$H$29:$H$34</c:f>
              <c:numCache>
                <c:formatCode>_(* #,##0_);_(* \(#,##0\);_(* "-"??_);_(@_)</c:formatCode>
                <c:ptCount val="5"/>
                <c:pt idx="0">
                  <c:v>30974748</c:v>
                </c:pt>
                <c:pt idx="1">
                  <c:v>17771228</c:v>
                </c:pt>
                <c:pt idx="2">
                  <c:v>6298082</c:v>
                </c:pt>
                <c:pt idx="3">
                  <c:v>5609682</c:v>
                </c:pt>
                <c:pt idx="4">
                  <c:v>5478185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ED-4546-BE63-9E4C31D832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43775519"/>
        <c:axId val="143773855"/>
      </c:barChart>
      <c:catAx>
        <c:axId val="1437755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773855"/>
        <c:crosses val="autoZero"/>
        <c:auto val="1"/>
        <c:lblAlgn val="ctr"/>
        <c:lblOffset val="100"/>
        <c:noMultiLvlLbl val="0"/>
      </c:catAx>
      <c:valAx>
        <c:axId val="143773855"/>
        <c:scaling>
          <c:orientation val="minMax"/>
        </c:scaling>
        <c:delete val="1"/>
        <c:axPos val="b"/>
        <c:numFmt formatCode="_(* #,##0_);_(* \(#,##0\);_(* &quot;-&quot;??_);_(@_)" sourceLinked="1"/>
        <c:majorTickMark val="none"/>
        <c:minorTickMark val="none"/>
        <c:tickLblPos val="nextTo"/>
        <c:crossAx val="143775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RECOVERED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Sheet2!$J$19</c:f>
              <c:strCache>
                <c:ptCount val="1"/>
                <c:pt idx="0">
                  <c:v>RECOERED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Sheet2!$I$20:$I$22</c:f>
              <c:strCach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strCache>
            </c:strRef>
          </c:cat>
          <c:val>
            <c:numRef>
              <c:f>Sheet2!$J$20:$J$22</c:f>
              <c:numCache>
                <c:formatCode>_(* #,##0_);_(* \(#,##0\);_(* "-"??_);_(@_)</c:formatCode>
                <c:ptCount val="3"/>
                <c:pt idx="0">
                  <c:v>9883461</c:v>
                </c:pt>
                <c:pt idx="1">
                  <c:v>21091287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01-4ED4-962D-40E213C4BE3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62199792"/>
        <c:axId val="2062200624"/>
      </c:lineChart>
      <c:catAx>
        <c:axId val="206219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2200624"/>
        <c:crosses val="autoZero"/>
        <c:auto val="1"/>
        <c:lblAlgn val="ctr"/>
        <c:lblOffset val="100"/>
        <c:noMultiLvlLbl val="0"/>
      </c:catAx>
      <c:valAx>
        <c:axId val="2062200624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206219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41B2-D4C0-1085-5850-04268F902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42485-7AED-DA26-D0FD-50C4541BB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0AB48-4EBD-75CD-D009-D5B913EF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A0D6F-9CCD-171C-94E6-E569C4C4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C6917-787D-A9E9-A529-6A661266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7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C215E-7B23-A11E-C3FA-4009B1B6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7EA34-3BB8-E4B1-8DF4-D00FE9927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EC0B9-DC40-4B00-E903-D50F9E99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15D86-9C28-7CC8-0F42-AF2204C9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6E953-38C0-CC8C-7ED9-79E9AEAF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74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94299D-4C81-7CFF-DAB3-1BD78519A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B956B-D3C2-073E-FB2F-A6D2F8457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AF326-E1CB-535B-70B6-914F94D5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11227-C1E2-0BA1-D760-A13271C3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11B8D-E8AF-6521-AEF8-5753A88C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6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91272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56728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782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BB2ED-E8A8-8DFC-6DC2-EB85ED6D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2FFC5-B43E-100B-E3B3-64E961AC8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BE50C-FD66-A7A0-42F1-55465ACF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71F7A-1B5C-A831-7E6F-1E6143FFB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8F18E-DF42-F197-0811-05331A1C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9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B258-CECB-D462-D2E1-5FCB2C13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01F94-EC19-B7BF-2B56-8536DA0A8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428D-4764-65EF-57FC-ADCFADEC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6BC7F-FE9A-428F-1BC1-D8514976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B64D1-DC8F-D8D8-D7CE-52F9D271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2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18C2-BA97-99F2-F860-696517B4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9D84D-B458-63F0-CCD1-A66A56327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D8983-4477-4E08-1D95-9F6A531A0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AA99B-C179-455A-B671-52F2FD99F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2462F-3944-88BF-2456-E01909800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5DD2F-91FC-89C4-A21F-B3434341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24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2C8A-088A-99EB-1ECD-C384FDF9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B522D-328C-DC39-3232-0AB5FC42D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57E93-A64A-AB49-D5A7-2E9393F0C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A5E49-1E83-C229-9F23-507151971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D2496-09EC-098E-4566-D6F242DE31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F072B5-4F93-530F-B711-DBE13645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885201-C7A1-FF53-3F15-0E877D31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835772-2239-650A-9EB3-59CF35C2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A945-A33C-368D-564B-0CE56C08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70D27-37C6-0562-936C-6FCB63D2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3CEB5-502D-C3C9-2F09-1480238CB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89BA3-03AF-2D21-DA96-0F6574A3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4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57A761-7974-CFBE-E4E7-2A17F4EE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2BA29-6248-F060-D1B9-C20F281E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0A29E-614D-8FB2-84BC-A5D44435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7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E17C-9DC5-192B-10FE-5A365E89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643F-5748-30F9-3F68-B1044A356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C5C92-8883-E6AC-2684-146A8FEF4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C962A-A8E1-31CB-B94C-77B311BA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CEAB2-2236-1264-5020-094B99F0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AFE79-19A1-5748-A6CD-E083F120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0D9F-F033-75C5-408A-C5D0E9F3B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4F7D0-B61E-03C6-22C9-825614A6D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87DE5-0860-8436-8D48-6CD9C9BFB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576BA-503D-F5D6-BF36-AAF1D74D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68965-9B0B-9F9D-16C1-7985C2B3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65AB2-8530-F8F6-3A7D-206F3F69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1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BB9C9-D3E4-A873-4E77-B6F37523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E1EBF-868B-A8F5-B18A-A6C0DC2CB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F04CB-8585-BAED-C4A7-790703AE4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EED08-2FD1-491C-9C49-AC166674540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A20B9-BF70-2473-20D2-385E149D1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136F3-1869-AEF5-1C61-BBE8E72D0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5A047-968C-4E16-87DA-BC3BC7571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5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blog.okfn.org/2020/04/16/coronavirus-why-an-open-future-has-never-been-more-importan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conclusion-reason-final-end-5859031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iscoverytoday.com/2021/03/11/its-almost-time-for-spring-cleaning-of-your-data-information-governance-webinars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81398&amp;picture=data-analysis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3799F69-6314-4EA6-A2E8-9BFD9032CA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6792" y="812292"/>
            <a:ext cx="4744615" cy="4928616"/>
          </a:xfrm>
        </p:spPr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Owusu </a:t>
            </a:r>
            <a:r>
              <a:rPr lang="en-US" dirty="0" err="1"/>
              <a:t>Agyebeng</a:t>
            </a:r>
            <a:r>
              <a:rPr lang="en-US" dirty="0"/>
              <a:t>​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2B3DA0-D2BF-63D7-96CA-621CEBF6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72" b="93482" l="6950" r="96300">
                        <a14:foregroundMark x1="15800" y1="7479" x2="15800" y2="7479"/>
                        <a14:foregroundMark x1="16600" y1="22183" x2="16600" y2="22183"/>
                        <a14:foregroundMark x1="21400" y1="19252" x2="21400" y2="19252"/>
                        <a14:foregroundMark x1="21400" y1="19252" x2="21400" y2="19252"/>
                        <a14:foregroundMark x1="25250" y1="22183" x2="25250" y2="22183"/>
                        <a14:foregroundMark x1="25050" y1="23547" x2="25050" y2="23547"/>
                        <a14:foregroundMark x1="25050" y1="23547" x2="25050" y2="23547"/>
                        <a14:foregroundMark x1="35900" y1="9399" x2="35900" y2="9399"/>
                        <a14:foregroundMark x1="32850" y1="11723" x2="32850" y2="11723"/>
                        <a14:foregroundMark x1="37100" y1="11925" x2="37100" y2="11925"/>
                        <a14:foregroundMark x1="30650" y1="8439" x2="30650" y2="8439"/>
                        <a14:foregroundMark x1="33250" y1="8085" x2="33250" y2="8085"/>
                        <a14:foregroundMark x1="33450" y1="7074" x2="33450" y2="7074"/>
                        <a14:foregroundMark x1="59150" y1="10763" x2="59150" y2="10763"/>
                        <a14:foregroundMark x1="59750" y1="6721" x2="59750" y2="6721"/>
                        <a14:foregroundMark x1="59750" y1="6721" x2="59750" y2="6721"/>
                        <a14:foregroundMark x1="57950" y1="5760" x2="57950" y2="5760"/>
                        <a14:foregroundMark x1="49950" y1="8843" x2="49950" y2="8843"/>
                        <a14:foregroundMark x1="48750" y1="6721" x2="48750" y2="6721"/>
                        <a14:foregroundMark x1="50350" y1="2476" x2="50350" y2="2476"/>
                        <a14:foregroundMark x1="51950" y1="2072" x2="51950" y2="2072"/>
                        <a14:foregroundMark x1="11000" y1="39970" x2="11000" y2="39970"/>
                        <a14:foregroundMark x1="7350" y1="38605" x2="7350" y2="38605"/>
                        <a14:foregroundMark x1="12200" y1="40323" x2="12200" y2="40323"/>
                        <a14:foregroundMark x1="6950" y1="54421" x2="6950" y2="54421"/>
                        <a14:foregroundMark x1="16200" y1="54421" x2="16200" y2="54421"/>
                        <a14:foregroundMark x1="11600" y1="53461" x2="11600" y2="53461"/>
                        <a14:foregroundMark x1="32650" y1="90955" x2="32650" y2="90955"/>
                        <a14:foregroundMark x1="42900" y1="93482" x2="42900" y2="93482"/>
                        <a14:foregroundMark x1="46500" y1="92926" x2="46500" y2="92926"/>
                        <a14:foregroundMark x1="54550" y1="92319" x2="54550" y2="92319"/>
                        <a14:foregroundMark x1="90300" y1="62355" x2="90300" y2="62355"/>
                        <a14:foregroundMark x1="90300" y1="56948" x2="90300" y2="56948"/>
                        <a14:foregroundMark x1="86450" y1="54624" x2="86450" y2="54624"/>
                        <a14:foregroundMark x1="84650" y1="54624" x2="84650" y2="54624"/>
                        <a14:foregroundMark x1="81450" y1="58868" x2="81450" y2="58868"/>
                        <a14:foregroundMark x1="82450" y1="52703" x2="82450" y2="52703"/>
                        <a14:foregroundMark x1="84250" y1="58312" x2="84250" y2="58312"/>
                        <a14:foregroundMark x1="83850" y1="51743" x2="83850" y2="51743"/>
                        <a14:foregroundMark x1="94100" y1="57150" x2="94100" y2="57150"/>
                        <a14:foregroundMark x1="95700" y1="55230" x2="95700" y2="55230"/>
                        <a14:foregroundMark x1="95100" y1="40930" x2="95100" y2="40930"/>
                        <a14:foregroundMark x1="79050" y1="19252" x2="79050" y2="19252"/>
                        <a14:foregroundMark x1="95500" y1="40526" x2="95500" y2="40526"/>
                        <a14:foregroundMark x1="96300" y1="41688" x2="96300" y2="41688"/>
                        <a14:foregroundMark x1="65600" y1="82466" x2="65600" y2="82466"/>
                        <a14:foregroundMark x1="66400" y1="81304" x2="66400" y2="81304"/>
                        <a14:foregroundMark x1="66800" y1="80748" x2="66800" y2="80748"/>
                        <a14:backgroundMark x1="12800" y1="36837" x2="12800" y2="36837"/>
                        <a14:backgroundMark x1="14800" y1="36483" x2="14800" y2="36483"/>
                        <a14:backgroundMark x1="14000" y1="36483" x2="14000" y2="36483"/>
                        <a14:backgroundMark x1="18200" y1="27185" x2="18200" y2="27185"/>
                        <a14:backgroundMark x1="17000" y1="28348" x2="17000" y2="28348"/>
                        <a14:backgroundMark x1="17000" y1="28348" x2="17000" y2="28348"/>
                        <a14:backgroundMark x1="54350" y1="8843" x2="54350" y2="8843"/>
                        <a14:backgroundMark x1="54350" y1="8843" x2="54350" y2="8843"/>
                        <a14:backgroundMark x1="54750" y1="8843" x2="54750" y2="8843"/>
                        <a14:backgroundMark x1="54950" y1="9247" x2="54950" y2="9247"/>
                        <a14:backgroundMark x1="87450" y1="31834" x2="87450" y2="31834"/>
                        <a14:backgroundMark x1="87450" y1="31834" x2="87450" y2="31834"/>
                        <a14:backgroundMark x1="86850" y1="31834" x2="86850" y2="31834"/>
                        <a14:backgroundMark x1="86850" y1="31834" x2="86850" y2="31834"/>
                        <a14:backgroundMark x1="86850" y1="31834" x2="86850" y2="31834"/>
                        <a14:backgroundMark x1="86850" y1="31834" x2="86850" y2="31834"/>
                        <a14:backgroundMark x1="85650" y1="32390" x2="85650" y2="32390"/>
                        <a14:backgroundMark x1="85250" y1="32390" x2="85250" y2="32390"/>
                        <a14:backgroundMark x1="78450" y1="18898" x2="78450" y2="18898"/>
                        <a14:backgroundMark x1="78450" y1="18898" x2="78450" y2="18898"/>
                        <a14:backgroundMark x1="78050" y1="20263" x2="78050" y2="20263"/>
                        <a14:backgroundMark x1="80050" y1="18292" x2="80050" y2="18292"/>
                        <a14:backgroundMark x1="78850" y1="18494" x2="78850" y2="18494"/>
                        <a14:backgroundMark x1="78650" y1="19454" x2="78650" y2="19454"/>
                        <a14:backgroundMark x1="78850" y1="19101" x2="78850" y2="19101"/>
                        <a14:backgroundMark x1="82850" y1="25467" x2="82850" y2="25467"/>
                        <a14:backgroundMark x1="80850" y1="27185" x2="80850" y2="27185"/>
                        <a14:backgroundMark x1="72000" y1="79737" x2="72000" y2="79737"/>
                        <a14:backgroundMark x1="67200" y1="80344" x2="67200" y2="80344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6792" y="812291"/>
            <a:ext cx="4744615" cy="4928617"/>
          </a:xfrm>
          <a:prstGeom prst="rect">
            <a:avLst/>
          </a:prstGeom>
          <a:solidFill>
            <a:schemeClr val="tx2">
              <a:lumMod val="75000"/>
              <a:alpha val="26000"/>
            </a:schemeClr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D645B9-5341-000C-4342-D73601A56E1B}"/>
              </a:ext>
            </a:extLst>
          </p:cNvPr>
          <p:cNvSpPr txBox="1"/>
          <p:nvPr/>
        </p:nvSpPr>
        <p:spPr>
          <a:xfrm>
            <a:off x="2762683" y="6999035"/>
            <a:ext cx="69307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blog.okfn.org/2020/04/16/coronavirus-why-an-open-future-has-never-been-more-important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533525"/>
            <a:ext cx="4636009" cy="2480690"/>
          </a:xfrm>
        </p:spPr>
        <p:txBody>
          <a:bodyPr/>
          <a:lstStyle/>
          <a:p>
            <a:pPr algn="ctr"/>
            <a:r>
              <a:rPr lang="en-US" dirty="0">
                <a:latin typeface="Tw Cen MT Condensed" panose="020B0606020104020203" pitchFamily="34" charset="0"/>
              </a:rPr>
              <a:t>AN ANALYSIS OF GLOBAL COVID-19 DATA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80E2-AD22-CB7F-A609-82544D19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3176778"/>
          </a:xfrm>
        </p:spPr>
        <p:txBody>
          <a:bodyPr>
            <a:noAutofit/>
          </a:bodyPr>
          <a:lstStyle/>
          <a:p>
            <a:r>
              <a:rPr lang="en-US" sz="2800" dirty="0"/>
              <a:t>It is evident from the analysis that confirmed covid-19 related cases are </a:t>
            </a:r>
            <a:r>
              <a:rPr lang="en-US" sz="2800"/>
              <a:t>real and still </a:t>
            </a:r>
            <a:r>
              <a:rPr lang="en-US" sz="2800" dirty="0"/>
              <a:t>on the rise hence we should be careful in our activities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C76BAAD-7B10-0EB8-50CF-C21D8E738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6200000">
            <a:off x="6705601" y="1371600"/>
            <a:ext cx="6857999" cy="4114800"/>
          </a:xfrm>
        </p:spPr>
      </p:pic>
    </p:spTree>
    <p:extLst>
      <p:ext uri="{BB962C8B-B14F-4D97-AF65-F5344CB8AC3E}">
        <p14:creationId xmlns:p14="http://schemas.microsoft.com/office/powerpoint/2010/main" val="386208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2176272" cy="630936"/>
          </a:xfrm>
        </p:spPr>
        <p:txBody>
          <a:bodyPr>
            <a:normAutofit/>
          </a:bodyPr>
          <a:lstStyle/>
          <a:p>
            <a:r>
              <a:rPr lang="en-US" dirty="0"/>
              <a:t>Assessing the data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br>
              <a:rPr lang="en-US" b="1" dirty="0">
                <a:sym typeface="DM Sans Medium"/>
              </a:rPr>
            </a:b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2819400"/>
            <a:ext cx="5010912" cy="2365248"/>
          </a:xfrm>
        </p:spPr>
        <p:txBody>
          <a:bodyPr>
            <a:normAutofit/>
          </a:bodyPr>
          <a:lstStyle/>
          <a:p>
            <a:r>
              <a:rPr lang="en-US" sz="1800" dirty="0"/>
              <a:t>Recent years saw an uprising in the spread of Covid-19 virus around the world with many lives being lost to it. This study will help us identify the confirmed cases and also the death and recovery cases on a global scale from January 2018 to September 2022.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Placeholder 8" descr="Man wearing a mask">
            <a:extLst>
              <a:ext uri="{FF2B5EF4-FFF2-40B4-BE49-F238E27FC236}">
                <a16:creationId xmlns:a16="http://schemas.microsoft.com/office/drawing/2014/main" id="{C8CE3D91-053E-33B9-58B3-E9F193DD34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5" r="310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ASSESSING THE DATA</a:t>
            </a:r>
            <a:br>
              <a:rPr lang="en-US" b="1" dirty="0">
                <a:sym typeface="DM Sans Medium"/>
              </a:rPr>
            </a:b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2819400"/>
            <a:ext cx="5010912" cy="2365248"/>
          </a:xfrm>
        </p:spPr>
        <p:txBody>
          <a:bodyPr>
            <a:normAutofit/>
          </a:bodyPr>
          <a:lstStyle/>
          <a:p>
            <a:r>
              <a:rPr lang="en-US" sz="1800" dirty="0"/>
              <a:t>I collated data from three(3) data sets which are the confirmed data, death data and recovery data sets which were collected across the globe by  Johns Hopkins University. </a:t>
            </a:r>
          </a:p>
          <a:p>
            <a:r>
              <a:rPr lang="en-US" sz="1800" dirty="0"/>
              <a:t>It contains time data with respect to the date they were taken and country as well.</a:t>
            </a:r>
          </a:p>
          <a:p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F451782D-E299-506E-9D92-136B2B641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0"/>
            <a:ext cx="4400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CLEANING</a:t>
            </a:r>
            <a:br>
              <a:rPr lang="en-US" b="1" dirty="0">
                <a:sym typeface="DM Sans Medium"/>
              </a:rPr>
            </a:b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2819400"/>
            <a:ext cx="5010912" cy="2365248"/>
          </a:xfrm>
        </p:spPr>
        <p:txBody>
          <a:bodyPr>
            <a:normAutofit/>
          </a:bodyPr>
          <a:lstStyle/>
          <a:p>
            <a:r>
              <a:rPr lang="en-US" sz="1800" dirty="0"/>
              <a:t>I cleaned the data using power query and merged all three (3) into one file and loaded it into MS Excel worksheet as a table.</a:t>
            </a:r>
          </a:p>
          <a:p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46CD9-0165-D6E6-5AEF-5307F7BA5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63842" y="0"/>
            <a:ext cx="432815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ED25D2-44F6-85E5-3AB6-8AC4F69B89A9}"/>
              </a:ext>
            </a:extLst>
          </p:cNvPr>
          <p:cNvSpPr txBox="1"/>
          <p:nvPr/>
        </p:nvSpPr>
        <p:spPr>
          <a:xfrm>
            <a:off x="951131" y="6858000"/>
            <a:ext cx="10289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discoverytoday.com/2021/03/11/its-almost-time-for-spring-cleaning-of-your-data-information-governance-webinar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00274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56" y="1442847"/>
            <a:ext cx="5038344" cy="1709928"/>
          </a:xfrm>
        </p:spPr>
        <p:txBody>
          <a:bodyPr/>
          <a:lstStyle/>
          <a:p>
            <a:r>
              <a:rPr lang="en-US" b="1" dirty="0"/>
              <a:t>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2819400"/>
            <a:ext cx="5010912" cy="236524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Pivot tables were created and Pivot Charts were used to visualize the data.</a:t>
            </a:r>
          </a:p>
          <a:p>
            <a:r>
              <a:rPr lang="en-US" sz="1800" dirty="0"/>
              <a:t>Overall, there were a lot of duplicated results which came up as a result of the data entry process so in analyzing the data, we had to use the maximum cases of each country to determine the actual results.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B3AAF-F9EB-F749-D630-1CA528C683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641" r="35991"/>
          <a:stretch/>
        </p:blipFill>
        <p:spPr>
          <a:xfrm>
            <a:off x="7772400" y="9525"/>
            <a:ext cx="441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0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CE10-C370-EF91-ED50-2A7C7C91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900303"/>
          </a:xfrm>
        </p:spPr>
        <p:txBody>
          <a:bodyPr/>
          <a:lstStyle/>
          <a:p>
            <a:r>
              <a:rPr lang="en-US" dirty="0"/>
              <a:t>CONFIRMED CASES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0A2CB-AE66-BE29-C97A-86F70710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US had the highest confirmed cases with more than twice the number in the succeeding country, India</a:t>
            </a:r>
          </a:p>
          <a:p>
            <a:endParaRPr lang="en-US" sz="1800" dirty="0"/>
          </a:p>
          <a:p>
            <a:r>
              <a:rPr lang="en-US" sz="1800" dirty="0"/>
              <a:t>2022 gave the most confirmed cases giving double the number we saw in 2020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E4A530E-B8EC-4D90-8461-1DE0ACA8D7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85948"/>
              </p:ext>
            </p:extLst>
          </p:nvPr>
        </p:nvGraphicFramePr>
        <p:xfrm>
          <a:off x="8556368" y="222089"/>
          <a:ext cx="3327914" cy="2680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A4129C2-725E-448F-BBDD-0AF89060DE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673845"/>
              </p:ext>
            </p:extLst>
          </p:nvPr>
        </p:nvGraphicFramePr>
        <p:xfrm>
          <a:off x="8556368" y="3429000"/>
          <a:ext cx="3335534" cy="2695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092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E78A-F531-7B66-7B8A-A58CA178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547622"/>
            <a:ext cx="5038344" cy="1709928"/>
          </a:xfrm>
        </p:spPr>
        <p:txBody>
          <a:bodyPr/>
          <a:lstStyle/>
          <a:p>
            <a:r>
              <a:rPr lang="en-US" dirty="0"/>
              <a:t>DEATHS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75B70-6025-FA19-6771-E8D637A80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Similarly, the US has the maximum deaths with Brazil as its succeeding country </a:t>
            </a:r>
          </a:p>
          <a:p>
            <a:endParaRPr lang="en-US" sz="1800" dirty="0"/>
          </a:p>
          <a:p>
            <a:r>
              <a:rPr lang="en-US" sz="1800" dirty="0"/>
              <a:t>The most deaths were recorded in 2021 making a total of 475,061 lives lost</a:t>
            </a: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C79697F-648A-415D-BD88-3AF7F4F27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7611370"/>
              </p:ext>
            </p:extLst>
          </p:nvPr>
        </p:nvGraphicFramePr>
        <p:xfrm>
          <a:off x="8382072" y="366069"/>
          <a:ext cx="3409806" cy="2688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83448A3-EE37-4D53-B22B-D572352F0B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7850223"/>
              </p:ext>
            </p:extLst>
          </p:nvPr>
        </p:nvGraphicFramePr>
        <p:xfrm>
          <a:off x="8382072" y="3429000"/>
          <a:ext cx="3417426" cy="2695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796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CB13-7D79-478E-DAB0-779E9DC8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344168"/>
            <a:ext cx="5038344" cy="1709928"/>
          </a:xfrm>
        </p:spPr>
        <p:txBody>
          <a:bodyPr/>
          <a:lstStyle/>
          <a:p>
            <a:r>
              <a:rPr lang="en-US" dirty="0"/>
              <a:t>RECOVERED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793B4-7684-CD12-86FE-E62C1DB1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688" y="2893695"/>
            <a:ext cx="5010912" cy="251802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India has the maximum recovered cases with Brazil as its succeeding country whiles the rest of the countries had relatively fewer recoveries</a:t>
            </a:r>
          </a:p>
          <a:p>
            <a:endParaRPr lang="en-US" sz="1800" dirty="0"/>
          </a:p>
          <a:p>
            <a:r>
              <a:rPr lang="en-US" sz="1800" dirty="0"/>
              <a:t>The most recovered were recorded in 2021 but there were no recording of recoveries in 2022 so there was not enough to show but we can see a improvement of the recoveries from 2020</a:t>
            </a:r>
          </a:p>
          <a:p>
            <a:endParaRPr lang="en-US" sz="18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BAC6F4F-921C-EBA6-55C8-F79B05EF9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2330951"/>
              </p:ext>
            </p:extLst>
          </p:nvPr>
        </p:nvGraphicFramePr>
        <p:xfrm>
          <a:off x="8115300" y="310896"/>
          <a:ext cx="4000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58E2664-AF6C-2AAF-50BA-C1360655A8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587137"/>
              </p:ext>
            </p:extLst>
          </p:nvPr>
        </p:nvGraphicFramePr>
        <p:xfrm>
          <a:off x="8115300" y="3489580"/>
          <a:ext cx="4000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06120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428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Karla</vt:lpstr>
      <vt:lpstr>Tw Cen MT Condensed</vt:lpstr>
      <vt:lpstr>Office Theme</vt:lpstr>
      <vt:lpstr>AN ANALYSIS OF GLOBAL COVID-19 DATA</vt:lpstr>
      <vt:lpstr>Agenda</vt:lpstr>
      <vt:lpstr>INTRODUCTION </vt:lpstr>
      <vt:lpstr>ASSESSING THE DATA </vt:lpstr>
      <vt:lpstr>DATA CLEANING </vt:lpstr>
      <vt:lpstr>DATA ANALYSIS</vt:lpstr>
      <vt:lpstr>CONFIRMED CASES</vt:lpstr>
      <vt:lpstr>DEATHS</vt:lpstr>
      <vt:lpstr>RECOVERED</vt:lpstr>
      <vt:lpstr>It is evident from the analysis that confirmed covid-19 related cases are real and still on the rise hence we should be careful in our activities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GLOBAL COVID-19 DATA</dc:title>
  <dc:creator>MICHAEL AGYEBENG</dc:creator>
  <cp:lastModifiedBy>MICHAEL AGYEBENG</cp:lastModifiedBy>
  <cp:revision>3</cp:revision>
  <dcterms:created xsi:type="dcterms:W3CDTF">2022-09-30T09:03:45Z</dcterms:created>
  <dcterms:modified xsi:type="dcterms:W3CDTF">2022-09-30T10:22:57Z</dcterms:modified>
</cp:coreProperties>
</file>